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j-lt"/>
        <a:ea typeface="+mj-ea"/>
        <a:cs typeface="+mj-cs"/>
        <a:sym typeface="Yuanti SC Regular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j-lt"/>
        <a:ea typeface="+mj-ea"/>
        <a:cs typeface="+mj-cs"/>
        <a:sym typeface="Yuanti SC Regular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j-lt"/>
        <a:ea typeface="+mj-ea"/>
        <a:cs typeface="+mj-cs"/>
        <a:sym typeface="Yuanti SC Regular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j-lt"/>
        <a:ea typeface="+mj-ea"/>
        <a:cs typeface="+mj-cs"/>
        <a:sym typeface="Yuanti SC Regular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j-lt"/>
        <a:ea typeface="+mj-ea"/>
        <a:cs typeface="+mj-cs"/>
        <a:sym typeface="Yuanti SC Regular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j-lt"/>
        <a:ea typeface="+mj-ea"/>
        <a:cs typeface="+mj-cs"/>
        <a:sym typeface="Yuanti SC Regular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j-lt"/>
        <a:ea typeface="+mj-ea"/>
        <a:cs typeface="+mj-cs"/>
        <a:sym typeface="Yuanti SC Regular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j-lt"/>
        <a:ea typeface="+mj-ea"/>
        <a:cs typeface="+mj-cs"/>
        <a:sym typeface="Yuanti SC Regular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j-lt"/>
        <a:ea typeface="+mj-ea"/>
        <a:cs typeface="+mj-cs"/>
        <a:sym typeface="Yuanti SC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EBD2">
              <a:alpha val="48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254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lastRow>
    <a:fir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254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9BA7B4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1A596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D231A"/>
              </a:solidFill>
              <a:prstDash val="solid"/>
              <a:miter lim="400000"/>
            </a:ln>
          </a:left>
          <a:right>
            <a:ln w="12700" cap="flat">
              <a:solidFill>
                <a:srgbClr val="3D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CA581">
              <a:alpha val="50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56333">
              <a:alpha val="75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19B68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C09B6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45C39">
              <a:alpha val="8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77A48">
              <a:alpha val="8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3E29">
              <a:alpha val="85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828D8E"/>
              </a:solidFill>
              <a:prstDash val="solid"/>
              <a:miter lim="400000"/>
            </a:ln>
          </a:left>
          <a:right>
            <a:ln w="12700" cap="flat">
              <a:solidFill>
                <a:srgbClr val="828D8E"/>
              </a:solidFill>
              <a:prstDash val="solid"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E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57"/>
    <p:restoredTop sz="94676"/>
  </p:normalViewPr>
  <p:slideViewPr>
    <p:cSldViewPr snapToGrid="0" snapToObjects="1">
      <p:cViewPr varScale="1">
        <p:scale>
          <a:sx n="53" d="100"/>
          <a:sy n="53" d="100"/>
        </p:scale>
        <p:origin x="5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2374900" y="2387600"/>
            <a:ext cx="19621500" cy="48768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2374900" y="7251700"/>
            <a:ext cx="19621500" cy="2057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“在此键入引文。”"/>
          <p:cNvSpPr txBox="1">
            <a:spLocks noGrp="1"/>
          </p:cNvSpPr>
          <p:nvPr>
            <p:ph type="body" sz="quarter" idx="13"/>
          </p:nvPr>
        </p:nvSpPr>
        <p:spPr>
          <a:xfrm>
            <a:off x="2374900" y="6002798"/>
            <a:ext cx="19621500" cy="12024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latin typeface="+mn-lt"/>
                <a:ea typeface="+mn-ea"/>
                <a:cs typeface="+mn-cs"/>
                <a:sym typeface="Papyrus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4" name="–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2374900" y="8953500"/>
            <a:ext cx="19621500" cy="850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+mn-lt"/>
                <a:ea typeface="+mn-ea"/>
                <a:cs typeface="+mn-cs"/>
                <a:sym typeface="Papyrus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idx="13"/>
          </p:nvPr>
        </p:nvSpPr>
        <p:spPr>
          <a:xfrm>
            <a:off x="2374900" y="1998879"/>
            <a:ext cx="19621500" cy="6985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2374900" y="9080500"/>
            <a:ext cx="19621500" cy="19050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2374900" y="11010900"/>
            <a:ext cx="19621500" cy="1930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2374900" y="5143500"/>
            <a:ext cx="19621500" cy="34290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sz="half" idx="13"/>
          </p:nvPr>
        </p:nvSpPr>
        <p:spPr>
          <a:xfrm>
            <a:off x="12639476" y="1930400"/>
            <a:ext cx="9334501" cy="9842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1816100" y="1943100"/>
            <a:ext cx="10502900" cy="5626100"/>
          </a:xfrm>
          <a:prstGeom prst="rect">
            <a:avLst/>
          </a:prstGeom>
        </p:spPr>
        <p:txBody>
          <a:bodyPr anchor="b"/>
          <a:lstStyle>
            <a:lvl1pPr algn="ctr">
              <a:defRPr sz="9400">
                <a:latin typeface="+mn-lt"/>
                <a:ea typeface="+mn-ea"/>
                <a:cs typeface="+mn-cs"/>
                <a:sym typeface="Papyrus"/>
              </a:defRPr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816100" y="7556500"/>
            <a:ext cx="10502900" cy="4216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xfrm>
            <a:off x="2374900" y="889000"/>
            <a:ext cx="19621500" cy="29591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xfrm>
            <a:off x="2374900" y="889000"/>
            <a:ext cx="19621500" cy="29591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xfrm>
            <a:off x="2374900" y="4127500"/>
            <a:ext cx="19621500" cy="81915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12598400" y="4127500"/>
            <a:ext cx="9398000" cy="7874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xfrm>
            <a:off x="2374900" y="889000"/>
            <a:ext cx="19621500" cy="29591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2374900" y="4140200"/>
            <a:ext cx="9410700" cy="7874000"/>
          </a:xfrm>
          <a:prstGeom prst="rect">
            <a:avLst/>
          </a:prstGeom>
        </p:spPr>
        <p:txBody>
          <a:bodyPr/>
          <a:lstStyle>
            <a:lvl1pPr marL="533400" indent="-533400">
              <a:spcBef>
                <a:spcPts val="3900"/>
              </a:spcBef>
              <a:buBlip>
                <a:blip r:embed="rId2"/>
              </a:buBlip>
              <a:defRPr sz="4200">
                <a:latin typeface="+mn-lt"/>
                <a:ea typeface="+mn-ea"/>
                <a:cs typeface="+mn-cs"/>
                <a:sym typeface="Papyrus"/>
              </a:defRPr>
            </a:lvl1pPr>
            <a:lvl2pPr marL="1066800" indent="-533400">
              <a:spcBef>
                <a:spcPts val="3900"/>
              </a:spcBef>
              <a:buBlip>
                <a:blip r:embed="rId2"/>
              </a:buBlip>
              <a:defRPr sz="4200">
                <a:latin typeface="+mn-lt"/>
                <a:ea typeface="+mn-ea"/>
                <a:cs typeface="+mn-cs"/>
                <a:sym typeface="Papyrus"/>
              </a:defRPr>
            </a:lvl2pPr>
            <a:lvl3pPr marL="1600200" indent="-533400">
              <a:spcBef>
                <a:spcPts val="3900"/>
              </a:spcBef>
              <a:buBlip>
                <a:blip r:embed="rId2"/>
              </a:buBlip>
              <a:defRPr sz="4200">
                <a:latin typeface="+mn-lt"/>
                <a:ea typeface="+mn-ea"/>
                <a:cs typeface="+mn-cs"/>
                <a:sym typeface="Papyrus"/>
              </a:defRPr>
            </a:lvl3pPr>
            <a:lvl4pPr marL="2133600" indent="-533400">
              <a:spcBef>
                <a:spcPts val="3900"/>
              </a:spcBef>
              <a:buBlip>
                <a:blip r:embed="rId2"/>
              </a:buBlip>
              <a:defRPr sz="4200">
                <a:latin typeface="+mn-lt"/>
                <a:ea typeface="+mn-ea"/>
                <a:cs typeface="+mn-cs"/>
                <a:sym typeface="Papyrus"/>
              </a:defRPr>
            </a:lvl4pPr>
            <a:lvl5pPr marL="2667000" indent="-533400">
              <a:spcBef>
                <a:spcPts val="3900"/>
              </a:spcBef>
              <a:buBlip>
                <a:blip r:embed="rId2"/>
              </a:buBlip>
              <a:defRPr sz="4200">
                <a:latin typeface="+mn-lt"/>
                <a:ea typeface="+mn-ea"/>
                <a:cs typeface="+mn-cs"/>
                <a:sym typeface="Papyrus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13487485" y="1155700"/>
            <a:ext cx="9334501" cy="419619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4" name="图像"/>
          <p:cNvSpPr>
            <a:spLocks noGrp="1"/>
          </p:cNvSpPr>
          <p:nvPr>
            <p:ph type="pic" sz="quarter" idx="14"/>
          </p:nvPr>
        </p:nvSpPr>
        <p:spPr>
          <a:xfrm>
            <a:off x="13487485" y="5689600"/>
            <a:ext cx="9334501" cy="68453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5" name="图像"/>
          <p:cNvSpPr>
            <a:spLocks noGrp="1"/>
          </p:cNvSpPr>
          <p:nvPr>
            <p:ph type="pic" sz="half" idx="15"/>
          </p:nvPr>
        </p:nvSpPr>
        <p:spPr>
          <a:xfrm>
            <a:off x="1643603" y="1168400"/>
            <a:ext cx="11493501" cy="11379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2374900" y="1651000"/>
            <a:ext cx="19621500" cy="1041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2387600" y="889000"/>
            <a:ext cx="19621500" cy="295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3858" y="13144500"/>
            <a:ext cx="393205" cy="571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Papyrus"/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1pPr>
      <a:lvl2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2pPr>
      <a:lvl3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3pPr>
      <a:lvl4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4pPr>
      <a:lvl5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5pPr>
      <a:lvl6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6pPr>
      <a:lvl7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7pPr>
      <a:lvl8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8pPr>
      <a:lvl9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9pPr>
    </p:titleStyle>
    <p:bodyStyle>
      <a:lvl1pPr marL="660400" marR="0" indent="-660400" algn="l" defTabSz="8255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52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1pPr>
      <a:lvl2pPr marL="1320800" marR="0" indent="-660400" algn="l" defTabSz="8255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52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2pPr>
      <a:lvl3pPr marL="1981200" marR="0" indent="-660400" algn="l" defTabSz="8255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52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3pPr>
      <a:lvl4pPr marL="2641600" marR="0" indent="-660400" algn="l" defTabSz="8255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52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4pPr>
      <a:lvl5pPr marL="3302000" marR="0" indent="-660400" algn="l" defTabSz="8255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52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5pPr>
      <a:lvl6pPr marL="3962400" marR="0" indent="-660400" algn="l" defTabSz="8255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52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6pPr>
      <a:lvl7pPr marL="4622800" marR="0" indent="-660400" algn="l" defTabSz="8255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52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7pPr>
      <a:lvl8pPr marL="5283200" marR="0" indent="-660400" algn="l" defTabSz="8255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52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8pPr>
      <a:lvl9pPr marL="5943600" marR="0" indent="-660400" algn="l" defTabSz="8255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5200" b="0" i="0" u="none" strike="noStrike" cap="none" spc="0" baseline="0">
          <a:ln>
            <a:noFill/>
          </a:ln>
          <a:solidFill>
            <a:srgbClr val="3E231A"/>
          </a:solidFill>
          <a:uFillTx/>
          <a:latin typeface="+mj-lt"/>
          <a:ea typeface="+mj-ea"/>
          <a:cs typeface="+mj-cs"/>
          <a:sym typeface="Yuanti SC Regular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纯音乐-Canon (八音盒版)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sp>
        <p:nvSpPr>
          <p:cNvPr id="120" name="明解C语言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明解C语言</a:t>
            </a:r>
          </a:p>
        </p:txBody>
      </p:sp>
      <p:sp>
        <p:nvSpPr>
          <p:cNvPr id="121" name="柴田望洋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柴田望洋</a:t>
            </a:r>
          </a:p>
          <a:p>
            <a:r>
              <a:rPr dirty="0"/>
              <a:t>                       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第一章"/>
          <p:cNvSpPr txBox="1"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dirty="0"/>
              <a:t>第一章</a:t>
            </a:r>
          </a:p>
        </p:txBody>
      </p:sp>
      <p:sp>
        <p:nvSpPr>
          <p:cNvPr id="124" name="编程不是熟练就能进步…"/>
          <p:cNvSpPr txBox="1">
            <a:spLocks noGrp="1"/>
          </p:cNvSpPr>
          <p:nvPr>
            <p:ph type="body" idx="4294967295"/>
          </p:nvPr>
        </p:nvSpPr>
        <p:spPr>
          <a:xfrm>
            <a:off x="2387600" y="3962400"/>
            <a:ext cx="19621500" cy="8191500"/>
          </a:xfrm>
          <a:prstGeom prst="rect">
            <a:avLst/>
          </a:prstGeom>
        </p:spPr>
        <p:txBody>
          <a:bodyPr/>
          <a:lstStyle/>
          <a:p>
            <a:pPr marL="451826" indent="-451826" algn="ctr">
              <a:spcBef>
                <a:spcPts val="0"/>
              </a:spcBef>
              <a:buBlip>
                <a:blip r:embed="rId2"/>
              </a:buBlip>
              <a:defRPr sz="8000"/>
            </a:pPr>
            <a:r>
              <a:rPr dirty="0"/>
              <a:t>编程不是熟练就能进步</a:t>
            </a:r>
          </a:p>
          <a:p>
            <a:pPr marL="451826" indent="-451826" algn="ctr">
              <a:spcBef>
                <a:spcPts val="0"/>
              </a:spcBef>
              <a:buBlip>
                <a:blip r:embed="rId2"/>
              </a:buBlip>
              <a:defRPr sz="8000"/>
            </a:pPr>
            <a:r>
              <a:rPr dirty="0"/>
              <a:t>正确的方法能事半功倍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1.1    显示计算结果"/>
          <p:cNvSpPr txBox="1"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dirty="0"/>
              <a:t>1.1    显示计算结果</a:t>
            </a:r>
          </a:p>
        </p:txBody>
      </p:sp>
      <p:sp>
        <p:nvSpPr>
          <p:cNvPr id="127" name="电脑是通过计算来执行任务的…"/>
          <p:cNvSpPr txBox="1">
            <a:spLocks noGrp="1"/>
          </p:cNvSpPr>
          <p:nvPr>
            <p:ph type="body" idx="4294967295"/>
          </p:nvPr>
        </p:nvSpPr>
        <p:spPr>
          <a:xfrm>
            <a:off x="2387600" y="3962400"/>
            <a:ext cx="19621500" cy="8191500"/>
          </a:xfrm>
          <a:prstGeom prst="rect">
            <a:avLst/>
          </a:prstGeom>
        </p:spPr>
        <p:txBody>
          <a:bodyPr/>
          <a:lstStyle/>
          <a:p>
            <a:pPr marL="469900" indent="-469900">
              <a:buBlip>
                <a:blip r:embed="rId2"/>
              </a:buBlip>
            </a:pPr>
            <a:r>
              <a:rPr dirty="0"/>
              <a:t>电脑是通过计算来执行任务的</a:t>
            </a:r>
          </a:p>
          <a:p>
            <a:pPr marL="469900" indent="-469900">
              <a:buBlip>
                <a:blip r:embed="rId2"/>
              </a:buBlip>
            </a:pPr>
            <a:r>
              <a:rPr dirty="0"/>
              <a:t>注释就是程序的说明书</a:t>
            </a:r>
          </a:p>
          <a:p>
            <a:pPr marL="469900" indent="-469900">
              <a:buBlip>
                <a:blip r:embed="rId2"/>
              </a:buBlip>
            </a:pPr>
            <a:r>
              <a:rPr dirty="0"/>
              <a:t>Stdio 是standard I/O(标准输入输出）的缩写</a:t>
            </a:r>
          </a:p>
          <a:p>
            <a:pPr marL="469900" indent="-469900">
              <a:buBlip>
                <a:blip r:embed="rId2"/>
              </a:buBlip>
            </a:pPr>
            <a:r>
              <a:rPr dirty="0"/>
              <a:t>Printf 函数可以在显示器上输出（末尾源自format(格式化）</a:t>
            </a:r>
          </a:p>
          <a:p>
            <a:pPr marL="469900" indent="-469900">
              <a:buBlip>
                <a:blip r:embed="rId2"/>
              </a:buBlip>
            </a:pPr>
            <a:r>
              <a:rPr dirty="0"/>
              <a:t>实参（argument)来传递显示内容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语句必须以分号结尾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语句必须以分号结尾</a:t>
            </a:r>
          </a:p>
          <a:p>
            <a:pPr>
              <a:buBlip>
                <a:blip r:embed="rId2"/>
              </a:buBlip>
            </a:pPr>
            <a:r>
              <a:rPr dirty="0"/>
              <a:t>JAVA编译命令                   JAVAC +类名 +后缀名</a:t>
            </a:r>
          </a:p>
          <a:p>
            <a:pPr>
              <a:buBlip>
                <a:blip r:embed="rId2"/>
              </a:buBlip>
            </a:pPr>
            <a:r>
              <a:rPr dirty="0"/>
              <a:t>JAVA运行命令                   JAVA +类名</a:t>
            </a:r>
          </a:p>
          <a:p>
            <a:pPr marL="530321" indent="-530321">
              <a:buBlip>
                <a:blip r:embed="rId2"/>
              </a:buBlip>
              <a:defRPr sz="6600"/>
            </a:pPr>
            <a:r>
              <a:rPr sz="5300" dirty="0"/>
              <a:t>zsh中可以直接运行JAVA+类名.java</a:t>
            </a:r>
          </a:p>
          <a:p>
            <a:pPr marL="530321" indent="-530321">
              <a:buBlip>
                <a:blip r:embed="rId2"/>
              </a:buBlip>
              <a:defRPr sz="6600"/>
            </a:pPr>
            <a:r>
              <a:rPr sz="5300" dirty="0"/>
              <a:t>C语言编译命令                gcc  - o   +类名 +类名+.c</a:t>
            </a:r>
          </a:p>
          <a:p>
            <a:pPr marL="530321" indent="-530321">
              <a:buBlip>
                <a:blip r:embed="rId2"/>
              </a:buBlip>
              <a:defRPr sz="6600"/>
            </a:pPr>
            <a:r>
              <a:rPr sz="5300" dirty="0"/>
              <a:t>C语言运行命令                 ./+类名</a:t>
            </a:r>
          </a:p>
          <a:p>
            <a:pPr marL="530321" indent="-530321">
              <a:buBlip>
                <a:blip r:embed="rId2"/>
              </a:buBlip>
              <a:defRPr sz="5300"/>
            </a:pPr>
            <a:r>
              <a:rPr dirty="0"/>
              <a:t>所有命令只能在当前文件下才能作用     终端下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zsh换行补偿机制，输出结果会在结果后面出现百分号…"/>
          <p:cNvSpPr txBox="1">
            <a:spLocks noGrp="1"/>
          </p:cNvSpPr>
          <p:nvPr>
            <p:ph type="body" idx="1"/>
          </p:nvPr>
        </p:nvSpPr>
        <p:spPr>
          <a:xfrm>
            <a:off x="2677127" y="945803"/>
            <a:ext cx="19621501" cy="10414001"/>
          </a:xfrm>
          <a:prstGeom prst="rect">
            <a:avLst/>
          </a:prstGeom>
        </p:spPr>
        <p:txBody>
          <a:bodyPr/>
          <a:lstStyle/>
          <a:p>
            <a:pPr marL="567944" indent="-567944" defTabSz="709930">
              <a:spcBef>
                <a:spcPts val="3600"/>
              </a:spcBef>
              <a:buBlip>
                <a:blip r:embed="rId2"/>
              </a:buBlip>
              <a:defRPr sz="4472"/>
            </a:pPr>
            <a:r>
              <a:rPr dirty="0" err="1"/>
              <a:t>zsh换行补偿机制，输出结果会在结果后面出现百分号</a:t>
            </a:r>
            <a:endParaRPr dirty="0"/>
          </a:p>
          <a:p>
            <a:pPr marL="567944" indent="-567944" defTabSz="709930">
              <a:spcBef>
                <a:spcPts val="3600"/>
              </a:spcBef>
              <a:buBlip>
                <a:blip r:embed="rId2"/>
              </a:buBlip>
              <a:defRPr sz="4472"/>
            </a:pPr>
            <a:r>
              <a:rPr dirty="0"/>
              <a:t>解决方法 </a:t>
            </a:r>
          </a:p>
          <a:p>
            <a:pPr marL="567944" indent="-567944" defTabSz="709930">
              <a:spcBef>
                <a:spcPts val="3600"/>
              </a:spcBef>
              <a:buBlip>
                <a:blip r:embed="rId2"/>
              </a:buBlip>
              <a:defRPr sz="4472"/>
            </a:pPr>
            <a:endParaRPr dirty="0"/>
          </a:p>
          <a:p>
            <a:pPr marL="567944" indent="-567944" defTabSz="709930">
              <a:spcBef>
                <a:spcPts val="3600"/>
              </a:spcBef>
              <a:buBlip>
                <a:blip r:embed="rId2"/>
              </a:buBlip>
              <a:defRPr sz="4472"/>
            </a:pPr>
            <a:endParaRPr dirty="0"/>
          </a:p>
          <a:p>
            <a:pPr marL="567944" indent="-567944" defTabSz="709930">
              <a:spcBef>
                <a:spcPts val="3600"/>
              </a:spcBef>
              <a:buBlip>
                <a:blip r:embed="rId2"/>
              </a:buBlip>
              <a:defRPr sz="4472"/>
            </a:pPr>
            <a:endParaRPr dirty="0"/>
          </a:p>
          <a:p>
            <a:pPr marL="567944" indent="-567944" defTabSz="709930">
              <a:spcBef>
                <a:spcPts val="3600"/>
              </a:spcBef>
              <a:buBlip>
                <a:blip r:embed="rId2"/>
              </a:buBlip>
              <a:defRPr sz="4472"/>
            </a:pPr>
            <a:endParaRPr dirty="0"/>
          </a:p>
          <a:p>
            <a:pPr marL="567944" indent="-567944" defTabSz="709930">
              <a:spcBef>
                <a:spcPts val="3600"/>
              </a:spcBef>
              <a:buBlip>
                <a:blip r:embed="rId2"/>
              </a:buBlip>
              <a:defRPr sz="4472"/>
            </a:pPr>
            <a:endParaRPr dirty="0"/>
          </a:p>
          <a:p>
            <a:pPr marL="567944" indent="-567944" defTabSz="709930">
              <a:spcBef>
                <a:spcPts val="3600"/>
              </a:spcBef>
              <a:buBlip>
                <a:blip r:embed="rId2"/>
              </a:buBlip>
              <a:defRPr sz="4472"/>
            </a:pPr>
            <a:r>
              <a:rPr dirty="0"/>
              <a:t>Vim      I 进入编辑模式     wq 退出并保存    进入到目标文件夹 </a:t>
            </a:r>
            <a:r>
              <a:rPr dirty="0" err="1"/>
              <a:t>创建Vim+类名+后缀，即在文件夹下创建代码源文件</a:t>
            </a:r>
            <a:endParaRPr dirty="0"/>
          </a:p>
        </p:txBody>
      </p:sp>
      <p:sp>
        <p:nvSpPr>
          <p:cNvPr id="132" name="打开终端输入～…"/>
          <p:cNvSpPr txBox="1"/>
          <p:nvPr/>
        </p:nvSpPr>
        <p:spPr>
          <a:xfrm>
            <a:off x="5981712" y="3155148"/>
            <a:ext cx="11345991" cy="471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854807" indent="-854807">
              <a:buSzPct val="100000"/>
              <a:buAutoNum type="circleNumDbPlain"/>
            </a:pPr>
            <a:r>
              <a:rPr dirty="0" err="1"/>
              <a:t>打开终端输入</a:t>
            </a:r>
            <a:r>
              <a:rPr dirty="0"/>
              <a:t>～</a:t>
            </a:r>
          </a:p>
          <a:p>
            <a:pPr marL="854807" indent="-854807">
              <a:buSzPct val="100000"/>
              <a:buAutoNum type="circleNumDbPlain"/>
            </a:pPr>
            <a:r>
              <a:rPr dirty="0" err="1"/>
              <a:t>Open.zshrc</a:t>
            </a:r>
            <a:endParaRPr dirty="0"/>
          </a:p>
          <a:p>
            <a:pPr marL="854807" indent="-854807">
              <a:buSzPct val="100000"/>
              <a:buAutoNum type="circleNumDbPlain"/>
            </a:pPr>
            <a:r>
              <a:rPr dirty="0"/>
              <a:t>添加 PROMPT_EOL_MARK=“</a:t>
            </a:r>
          </a:p>
          <a:p>
            <a:pPr marL="854807" indent="-854807">
              <a:buSzPct val="100000"/>
              <a:buAutoNum type="circleNumDbPlain"/>
            </a:pPr>
            <a:r>
              <a:rPr dirty="0"/>
              <a:t>Source ~/.zshrc     刷新配置</a:t>
            </a:r>
          </a:p>
          <a:p>
            <a:pPr marL="854807" indent="-854807">
              <a:buSzPct val="100000"/>
              <a:buAutoNum type="circleNumDbPlain"/>
            </a:pPr>
            <a:r>
              <a:rPr dirty="0"/>
              <a:t>或者source~/.bash_ profile</a:t>
            </a:r>
          </a:p>
          <a:p>
            <a:pPr marL="854807" indent="-854807">
              <a:buSzPct val="100000"/>
              <a:buAutoNum type="circleNumDbPlain"/>
            </a:pPr>
            <a:r>
              <a:rPr dirty="0"/>
              <a:t>或者在输出解结果后加\n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在终端创建文件夹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5" algn="ctr"/>
            <a:r>
              <a:rPr dirty="0"/>
              <a:t>在终端创建文件夹</a:t>
            </a:r>
          </a:p>
        </p:txBody>
      </p:sp>
      <p:sp>
        <p:nvSpPr>
          <p:cNvPr id="135" name="进入到要创文件夹的上一目录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进入到要创文件夹的上一目录</a:t>
            </a:r>
          </a:p>
          <a:p>
            <a:pPr>
              <a:buBlip>
                <a:blip r:embed="rId2"/>
              </a:buBlip>
            </a:pPr>
            <a:r>
              <a:rPr dirty="0"/>
              <a:t>输入     mkdir +文件夹名称</a:t>
            </a:r>
          </a:p>
          <a:p>
            <a:pPr>
              <a:buBlip>
                <a:blip r:embed="rId2"/>
              </a:buBlip>
            </a:pPr>
            <a:r>
              <a:rPr dirty="0"/>
              <a:t>完成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53034-37BF-E549-93E5-C10026DF4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终端移动文件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A5AF92-E028-B142-8F81-F52E20851A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输入</a:t>
            </a:r>
            <a:r>
              <a:rPr kumimoji="1" lang="en-US" altLang="zh-CN" dirty="0"/>
              <a:t>mv  </a:t>
            </a:r>
            <a:r>
              <a:rPr kumimoji="1" lang="zh-CN" altLang="en-US" dirty="0"/>
              <a:t>空格  写入文件所在路径（可以直接拉入）后面接上要拉入文件夹的路径，然后按回车即可，如果权限不足，输入</a:t>
            </a:r>
            <a:r>
              <a:rPr kumimoji="1" lang="en-US" altLang="zh-CN" dirty="0"/>
              <a:t>sudo</a:t>
            </a:r>
            <a:r>
              <a:rPr kumimoji="1" lang="zh-CN" altLang="en-US" dirty="0"/>
              <a:t>即可移动成功</a:t>
            </a:r>
          </a:p>
        </p:txBody>
      </p:sp>
    </p:spTree>
    <p:extLst>
      <p:ext uri="{BB962C8B-B14F-4D97-AF65-F5344CB8AC3E}">
        <p14:creationId xmlns:p14="http://schemas.microsoft.com/office/powerpoint/2010/main" val="31548520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E90CB0-6F94-3449-A1D4-CB898E4D1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运行文件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CE372E-0FCA-BB40-BDA4-CA9A7FC5C5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 /.//Users/tricky/</a:t>
            </a:r>
            <a:r>
              <a:rPr kumimoji="1" lang="zh-CN" altLang="en-US" dirty="0"/>
              <a:t>明解</a:t>
            </a:r>
            <a:r>
              <a:rPr kumimoji="1" lang="en-US" altLang="zh-CN" dirty="0"/>
              <a:t>C</a:t>
            </a:r>
            <a:r>
              <a:rPr kumimoji="1" lang="zh-CN" altLang="en-US" dirty="0"/>
              <a:t>语言代码</a:t>
            </a:r>
            <a:r>
              <a:rPr kumimoji="1" lang="en-US" altLang="zh-CN" dirty="0"/>
              <a:t>/</a:t>
            </a:r>
            <a:r>
              <a:rPr kumimoji="1" lang="zh-CN" altLang="en-US" dirty="0"/>
              <a:t>显示计算结果</a:t>
            </a:r>
            <a:r>
              <a:rPr kumimoji="1" lang="en-US" altLang="zh-CN" dirty="0"/>
              <a:t>/1-1</a:t>
            </a:r>
            <a:r>
              <a:rPr kumimoji="1" lang="zh-CN" altLang="en-US" dirty="0"/>
              <a:t>显示计算结果</a:t>
            </a:r>
            <a:endParaRPr kumimoji="1" lang="en-US" altLang="zh-CN" dirty="0"/>
          </a:p>
          <a:p>
            <a:r>
              <a:rPr kumimoji="1" lang="zh-CN" altLang="en-US" dirty="0"/>
              <a:t>返回上一路径                    </a:t>
            </a:r>
            <a:r>
              <a:rPr kumimoji="1" lang="en-US" altLang="zh-CN" dirty="0"/>
              <a:t>cd +space +..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2697911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Parchment">
  <a:themeElements>
    <a:clrScheme name="Parchment">
      <a:dk1>
        <a:srgbClr val="3E231A"/>
      </a:dk1>
      <a:lt1>
        <a:srgbClr val="24383E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Yuanti SC Regular"/>
        <a:ea typeface="Yuanti SC Regular"/>
        <a:cs typeface="Yuanti SC Regular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+mj-lt"/>
            <a:ea typeface="+mj-ea"/>
            <a:cs typeface="+mj-cs"/>
            <a:sym typeface="Yuanti SC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archment">
  <a:themeElements>
    <a:clrScheme name="Parchment">
      <a:dk1>
        <a:srgbClr val="000000"/>
      </a:dk1>
      <a:lt1>
        <a:srgbClr val="FFFFFF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Yuanti SC Regular"/>
        <a:ea typeface="Yuanti SC Regular"/>
        <a:cs typeface="Yuanti SC Regular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+mj-lt"/>
            <a:ea typeface="+mj-ea"/>
            <a:cs typeface="+mj-cs"/>
            <a:sym typeface="Yuanti SC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195</Words>
  <Application>Microsoft Macintosh PowerPoint</Application>
  <PresentationFormat>自定义</PresentationFormat>
  <Paragraphs>42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Yuanti SC Regular</vt:lpstr>
      <vt:lpstr>Helvetica Neue</vt:lpstr>
      <vt:lpstr>Papyrus</vt:lpstr>
      <vt:lpstr>Parchment</vt:lpstr>
      <vt:lpstr>明解C语言</vt:lpstr>
      <vt:lpstr>第一章</vt:lpstr>
      <vt:lpstr>1.1    显示计算结果</vt:lpstr>
      <vt:lpstr>PowerPoint 演示文稿</vt:lpstr>
      <vt:lpstr>PowerPoint 演示文稿</vt:lpstr>
      <vt:lpstr>在终端创建文件夹</vt:lpstr>
      <vt:lpstr>终端移动文件</vt:lpstr>
      <vt:lpstr>运行文件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明解C语言</dc:title>
  <cp:lastModifiedBy>储 著强</cp:lastModifiedBy>
  <cp:revision>5</cp:revision>
  <dcterms:modified xsi:type="dcterms:W3CDTF">2019-02-17T10:12:14Z</dcterms:modified>
</cp:coreProperties>
</file>